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</p:sldIdLst>
  <p:sldSz cx="12192000" cy="6858000"/>
  <p:notesSz cx="6735763" cy="98663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016188-D153-550C-293A-CB02DA5F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13FC60F-ADEF-14BC-1959-92159AFEF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6DCAC72-C774-33BD-AC5E-C2FE64304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0BCF698-80A3-6514-8198-07EF884D6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87D588A-9D4A-2FC1-7FEB-44BD82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512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7C0618-AB95-CB4F-385E-4E88D88A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7A0173D-ECD3-C002-391E-F4486DEDC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F2754BD-4839-D1B1-A7DA-D21C3B9C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A994D25-4B83-8F5B-DBC2-805DFC7BE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043FC7-BB8C-DBFE-3179-A50761DC0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936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34BDB7B-44A8-8746-5754-57C20EE50F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FFEF8D8-24C2-1770-F72A-CBE3B11B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A8C5202-73B8-6458-EEA1-772ADDD3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95BC991-EC42-383E-29D9-0757D5778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31A85-4B9F-D7B5-AA02-7D8C91FC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888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35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D6453-DF72-BA68-2DB5-CF6A0D1E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D3169C-5139-22D4-D5D8-F3A430E47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4F4067-CDE2-FD0C-71FF-D04D8D160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1683497-051D-BCC7-C0B5-95113E876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87E79FB-9C6B-969C-7243-35C83A83C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415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6D444-E004-8D05-C8EF-0EA3EBB2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4851A3D-4558-6ACE-5AF8-6EF88EAE4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FFD8C18-043B-345B-8738-9DCFAD2E2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76C0155-175D-F8B0-8A1A-17E9E2172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382EBB9-6BD0-95F0-869C-93D1FF529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888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5957D-2B81-BFCE-2531-4023D364C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29DA9-D5BC-306F-5DEB-E2A0E01CB0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F2E05DC-361A-45A0-0F3A-435559666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784FE7F-5F18-D32C-B2D7-21334347D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16FA231-6BE0-35A6-AB1D-998CC2839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56E29A5-1373-2E0C-10B3-4E32A714D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616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3A8558-328D-3C0D-04EE-F807BF26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9B45DC-A8F7-E5BE-ED68-44AEE97C8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C53DA3C-ACB3-9C22-3753-9A4231E3A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C8BF171-26DC-F6F4-D738-7B6DA6263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324DD09-EA48-9072-D121-17678C45BE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5D12EF85-3754-314D-AE2D-34ACE993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A185167-9016-861E-C044-48471ED74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D7BC09E-E33A-4BF8-6103-896F4FA9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237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4EC39-F645-42AD-EF62-AA22BAA85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52306A5-306A-1FAA-EC57-5071A7CD8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CC469C9-4007-8DA3-FF6C-42E0F590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7F5C331-7652-F4DC-8C6F-E098A899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22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8922930-800A-453D-BE20-43019E338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88389EF4-00AC-6534-74C9-7F1BEBD7A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E72C5F7B-B1A9-EBD1-A368-E6BDE923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104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B5CC7-43FC-57CA-AE05-A1216D948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416981-572E-0642-6A26-B84687E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60D6CDC-6534-AE16-8093-1FA943B89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E1F2A1E-9492-DAF1-750B-7B1A67157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D04FEF-CECB-6697-0FBD-3CDD64AD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3586E43-0B71-4FEE-472E-1C3C10B7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707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E0A9B4-DAE1-5133-09A9-988FAB0A6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3FBA361-D0AD-410F-C2CC-CD548B55F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DCB92A2-8CC9-4B12-35B2-A068FA29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58CC868-5FDF-9354-389E-3099E1F5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C7CB324-B499-07EC-E5D0-BC7CAB9C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21FDA01-F9A2-9047-2F8C-29F71D99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181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3862574-04DE-51DA-D7B5-F8F83B54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C6F0211-5ADE-12AA-5E49-8252CA1B5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D8E3557-EAF6-2264-AD2B-5AB7A3C1D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F4688-6F88-4066-A0F4-B3302EBA401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0ADF54B-41D5-805B-AFBB-A89C76DEE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3014A51-E88D-FE9D-0D12-AF8944A30E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EF43DC-18B9-4796-A7C8-09BCC66B07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96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6493" y="-73935"/>
            <a:ext cx="9542040" cy="625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467" b="1" dirty="0">
                <a:latin typeface="Vinnytsia Sans" panose="00000500000000000000" pitchFamily="50" charset="0"/>
              </a:rPr>
              <a:t>ОСНОВНІ ПІДСУМКИ РОБОТИ ЗА 2024 РІК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8422" y="551942"/>
            <a:ext cx="10028599" cy="602293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Організовано та проведено: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Перший Вінницький індустріальний форум;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понад 40 публічних заходів з представниками бізнесу;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19 навчальних заходів. 4 форуми, 3 ярмарки вакансій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За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рахунок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бюджету ВМТГ в рамках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діючих Порядків компенсовано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витрати на ЄСВ на загальну суму 1,08 млн грн 6 СГД за новостворені 265 робочих місць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сплату відсотків за залученими кредитами 11 СГД на загальну суму 286,55 тис. грн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на придбання ВДЄ 18 СГД на загальну суму 10,4 млн грн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Створено індустріальний парк «Інтеграл», погоджено Концепцію  його розвитку, подано на реєстрацію пакет документів.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Отримано співфінансування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за державною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програмою підтримки розбудови інфраструктури індустріальних парків (ІП «</a:t>
            </a:r>
            <a:r>
              <a:rPr lang="uk-UA" sz="13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Вініндастрі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» - на будівництво доріг та ВІП – на будівництво внутрішніх проїздів та прокладання інженерних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мереж).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Залучено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фінансування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 проєкту </a:t>
            </a:r>
            <a:r>
              <a:rPr lang="en-US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GIZ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та ПРООН «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Підтримка швидкого економічного відновлення українських муніципалітетів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(</a:t>
            </a:r>
            <a:r>
              <a:rPr lang="en-US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SRER)</a:t>
            </a:r>
            <a:endParaRPr lang="ru-RU" sz="1300" dirty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Триває будівництво нових промислових об'єктів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: ТОВ «Смарт Лайн» та ТОВ «</a:t>
            </a:r>
            <a:r>
              <a:rPr lang="ru-RU" sz="13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Візарді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».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Почато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будівництво логістичного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центру ТОВ «</a:t>
            </a:r>
            <a:r>
              <a:rPr lang="ru-RU" sz="13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БаДМ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».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Проведено: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агропромислову виставку «День Поля AGRO Вінниця»;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День Фермера та День пасічника;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перший регіональний с/г ярмарок;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земельні торги на 7 земельних ділянок в комплексі з розташованими на них водними об'єктами.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Створено 2 ініціативних групи «Чиста водойма»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Фінансову підтримку отримали: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42 власники пасік; </a:t>
            </a:r>
          </a:p>
          <a:p>
            <a:pPr marL="800100" lvl="1" indent="-342900">
              <a:lnSpc>
                <a:spcPct val="110000"/>
              </a:lnSpc>
              <a:buFont typeface="Arial" panose="020B0604020202020204" pitchFamily="34" charset="0"/>
              <a:buChar char="•"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6 СГД у галузях овочівництва та картоплярства.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Встановлено / погоджено 1048 тарифів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Затверджено 45 фінансових планів, 13 уточнених планів КП та НКП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Укладені кредитні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договори (договори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позики)з 4 ОСББ на загальну суму 30,9 млн грн, профінансовано 19,2 млн грн; </a:t>
            </a:r>
            <a:r>
              <a:rPr lang="uk-UA" sz="1300" dirty="0" err="1">
                <a:solidFill>
                  <a:schemeClr val="tx1"/>
                </a:solidFill>
                <a:latin typeface="Vinnytsia Sans" panose="00000500000000000000" pitchFamily="50" charset="0"/>
              </a:rPr>
              <a:t>дофінансовано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 залишок кредитних коштів 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(за договорами 2023 року) в </a:t>
            </a:r>
            <a:r>
              <a:rPr lang="uk-UA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сумі</a:t>
            </a:r>
            <a:r>
              <a:rPr lang="ru-RU" sz="1300" dirty="0">
                <a:solidFill>
                  <a:schemeClr val="tx1"/>
                </a:solidFill>
                <a:latin typeface="Vinnytsia Sans" panose="00000500000000000000" pitchFamily="50" charset="0"/>
              </a:rPr>
              <a:t> 2,1 млн грн. </a:t>
            </a:r>
          </a:p>
        </p:txBody>
      </p:sp>
    </p:spTree>
    <p:extLst>
      <p:ext uri="{BB962C8B-B14F-4D97-AF65-F5344CB8AC3E}">
        <p14:creationId xmlns:p14="http://schemas.microsoft.com/office/powerpoint/2010/main" val="1889828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288</Words>
  <Application>Microsoft Office PowerPoint</Application>
  <PresentationFormat>Широкий екран</PresentationFormat>
  <Paragraphs>26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Vinnytsia Sans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Даровська Валентина Миколаївна</dc:creator>
  <cp:lastModifiedBy>Даровська Валентина Миколаївна</cp:lastModifiedBy>
  <cp:revision>8</cp:revision>
  <cp:lastPrinted>2025-04-29T07:19:18Z</cp:lastPrinted>
  <dcterms:created xsi:type="dcterms:W3CDTF">2025-04-28T07:28:44Z</dcterms:created>
  <dcterms:modified xsi:type="dcterms:W3CDTF">2025-04-29T07:28:44Z</dcterms:modified>
</cp:coreProperties>
</file>